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4"/>
  </p:notesMasterIdLst>
  <p:handoutMasterIdLst>
    <p:handoutMasterId r:id="rId45"/>
  </p:handoutMasterIdLst>
  <p:sldIdLst>
    <p:sldId id="274" r:id="rId4"/>
    <p:sldId id="446" r:id="rId5"/>
    <p:sldId id="276" r:id="rId6"/>
    <p:sldId id="451" r:id="rId7"/>
    <p:sldId id="419" r:id="rId8"/>
    <p:sldId id="420" r:id="rId9"/>
    <p:sldId id="455" r:id="rId10"/>
    <p:sldId id="415" r:id="rId11"/>
    <p:sldId id="395" r:id="rId12"/>
    <p:sldId id="417" r:id="rId13"/>
    <p:sldId id="452" r:id="rId14"/>
    <p:sldId id="456" r:id="rId15"/>
    <p:sldId id="457" r:id="rId16"/>
    <p:sldId id="426" r:id="rId17"/>
    <p:sldId id="428" r:id="rId18"/>
    <p:sldId id="425" r:id="rId19"/>
    <p:sldId id="440" r:id="rId20"/>
    <p:sldId id="439" r:id="rId21"/>
    <p:sldId id="421" r:id="rId22"/>
    <p:sldId id="454" r:id="rId23"/>
    <p:sldId id="423" r:id="rId24"/>
    <p:sldId id="453" r:id="rId25"/>
    <p:sldId id="447" r:id="rId26"/>
    <p:sldId id="441" r:id="rId27"/>
    <p:sldId id="431" r:id="rId28"/>
    <p:sldId id="449" r:id="rId29"/>
    <p:sldId id="429" r:id="rId30"/>
    <p:sldId id="450" r:id="rId31"/>
    <p:sldId id="435" r:id="rId32"/>
    <p:sldId id="433" r:id="rId33"/>
    <p:sldId id="436" r:id="rId34"/>
    <p:sldId id="437" r:id="rId35"/>
    <p:sldId id="443" r:id="rId36"/>
    <p:sldId id="438" r:id="rId37"/>
    <p:sldId id="444" r:id="rId38"/>
    <p:sldId id="434" r:id="rId39"/>
    <p:sldId id="349" r:id="rId40"/>
    <p:sldId id="458" r:id="rId41"/>
    <p:sldId id="413" r:id="rId42"/>
    <p:sldId id="414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1AA141-4650-4A37-95FC-F8077557ADC6}">
          <p14:sldIdLst>
            <p14:sldId id="274"/>
            <p14:sldId id="446"/>
            <p14:sldId id="276"/>
          </p14:sldIdLst>
        </p14:section>
        <p14:section name="Променливи и типове данни" id="{5AECA080-1CC6-435F-8E7E-FF13724C1945}">
          <p14:sldIdLst>
            <p14:sldId id="451"/>
            <p14:sldId id="419"/>
            <p14:sldId id="420"/>
          </p14:sldIdLst>
        </p14:section>
        <p14:section name="Четене на потребителски вход" id="{B71512FD-6C8D-4F0E-A3A1-A4356E95118E}">
          <p14:sldIdLst>
            <p14:sldId id="455"/>
            <p14:sldId id="415"/>
            <p14:sldId id="395"/>
            <p14:sldId id="417"/>
          </p14:sldIdLst>
        </p14:section>
        <p14:section name="Прости операции" id="{B64CAFB2-9F31-4569-B9A4-9BE158680A48}">
          <p14:sldIdLst>
            <p14:sldId id="452"/>
            <p14:sldId id="456"/>
            <p14:sldId id="457"/>
            <p14:sldId id="426"/>
            <p14:sldId id="428"/>
            <p14:sldId id="425"/>
            <p14:sldId id="440"/>
            <p14:sldId id="439"/>
            <p14:sldId id="421"/>
            <p14:sldId id="454"/>
            <p14:sldId id="423"/>
            <p14:sldId id="453"/>
            <p14:sldId id="447"/>
            <p14:sldId id="441"/>
            <p14:sldId id="431"/>
            <p14:sldId id="449"/>
            <p14:sldId id="429"/>
            <p14:sldId id="450"/>
          </p14:sldIdLst>
        </p14:section>
        <p14:section name="Печатане на екрана" id="{4161CB0E-561C-474C-A29B-9055503315DB}">
          <p14:sldIdLst/>
        </p14:section>
        <p14:section name="Графично приложение" id="{624B1BED-1895-460A-9E3F-9B87CD055AC1}">
          <p14:sldIdLst>
            <p14:sldId id="435"/>
            <p14:sldId id="433"/>
            <p14:sldId id="436"/>
            <p14:sldId id="437"/>
            <p14:sldId id="443"/>
            <p14:sldId id="438"/>
            <p14:sldId id="444"/>
            <p14:sldId id="434"/>
          </p14:sldIdLst>
        </p14:section>
        <p14:section name="Обобщение" id="{E8E89E94-E30E-41AC-AE57-78FE94567DF2}">
          <p14:sldIdLst>
            <p14:sldId id="349"/>
            <p14:sldId id="458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5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7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8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23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04-Jul-17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95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92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9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04-Jul-17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3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1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пресмятания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ru-RU" dirty="0" err="1"/>
              <a:t>конзола</a:t>
            </a:r>
            <a:r>
              <a:rPr lang="ru-RU" dirty="0"/>
              <a:t>, </a:t>
            </a:r>
            <a:r>
              <a:rPr lang="ru-RU" dirty="0" err="1"/>
              <a:t>аритметични</a:t>
            </a:r>
            <a:r>
              <a:rPr lang="ru-RU" dirty="0"/>
              <a:t> операции</a:t>
            </a:r>
            <a:r>
              <a:rPr lang="en-US" dirty="0"/>
              <a:t> </a:t>
            </a:r>
            <a:r>
              <a:rPr lang="bg-BG" dirty="0"/>
              <a:t>с числа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4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7" y="3810000"/>
            <a:ext cx="4388914" cy="24691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841724" y="3709530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дробно число</a:t>
            </a:r>
            <a:r>
              <a:rPr lang="en-US" sz="3200" dirty="0" smtClean="0"/>
              <a:t> </a:t>
            </a:r>
            <a:r>
              <a:rPr lang="bg-BG" sz="3200" dirty="0" smtClean="0"/>
              <a:t>от конзолата: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прехвърляне от инчове в сантиметри: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дробно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inches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double.Parse(Console.ReadLine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centimeters = inches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2.54;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Console.WriteLine(centimeters);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5309" y="1780640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596" y="5005678"/>
            <a:ext cx="10363200" cy="820600"/>
          </a:xfrm>
        </p:spPr>
        <p:txBody>
          <a:bodyPr/>
          <a:lstStyle/>
          <a:p>
            <a:r>
              <a:rPr lang="bg-BG" dirty="0"/>
              <a:t>Прости операции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с текст и числа</a:t>
            </a:r>
            <a:endParaRPr lang="en-US" dirty="0"/>
          </a:p>
        </p:txBody>
      </p:sp>
      <p:pic>
        <p:nvPicPr>
          <p:cNvPr id="7" name="Picture 6" descr="http://softuni.bg" title="SoftUni Code Wizard">
            <a:extLst>
              <a:ext uri="{FF2B5EF4-FFF2-40B4-BE49-F238E27FC236}">
                <a16:creationId xmlns:a16="http://schemas.microsoft.com/office/drawing/2014/main" id="{BD3D44D4-3C2C-4BCA-9AFF-E75BCC4B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6795" y="2121744"/>
            <a:ext cx="2514598" cy="2759609"/>
          </a:xfrm>
          <a:prstGeom prst="rect">
            <a:avLst/>
          </a:prstGeom>
        </p:spPr>
      </p:pic>
      <p:pic>
        <p:nvPicPr>
          <p:cNvPr id="8" name="Picture 7" descr="http://softuni.bg" title="SoftUni Code Wizard">
            <a:extLst>
              <a:ext uri="{FF2B5EF4-FFF2-40B4-BE49-F238E27FC236}">
                <a16:creationId xmlns:a16="http://schemas.microsoft.com/office/drawing/2014/main" id="{4843EC17-8A43-494F-8CC4-1B55BF16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1" y="2118749"/>
            <a:ext cx="2515911" cy="2761049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D851C59F-5E22-4C7E-AF2F-32D50C58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011" y="1828800"/>
            <a:ext cx="685800" cy="585888"/>
          </a:xfrm>
          <a:prstGeom prst="wedgeRoundRectCallout">
            <a:avLst>
              <a:gd name="adj1" fmla="val -71909"/>
              <a:gd name="adj2" fmla="val 100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+</a:t>
            </a:r>
            <a:endParaRPr lang="bg-BG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7BCAD9E-2514-4028-9571-1EFFDFBB2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394" y="1807029"/>
            <a:ext cx="685800" cy="585888"/>
          </a:xfrm>
          <a:prstGeom prst="wedgeRoundRectCallout">
            <a:avLst>
              <a:gd name="adj1" fmla="val 52959"/>
              <a:gd name="adj2" fmla="val 97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endParaRPr lang="bg-BG" sz="5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Да се </a:t>
            </a:r>
            <a:r>
              <a:rPr lang="ru-RU" sz="3200" dirty="0" err="1"/>
              <a:t>напише</a:t>
            </a:r>
            <a:r>
              <a:rPr lang="ru-RU" sz="3200" dirty="0"/>
              <a:t> </a:t>
            </a:r>
            <a:r>
              <a:rPr lang="ru-RU" sz="3200" dirty="0" err="1"/>
              <a:t>програма</a:t>
            </a:r>
            <a:r>
              <a:rPr lang="ru-RU" sz="3200" dirty="0"/>
              <a:t>, </a:t>
            </a:r>
            <a:r>
              <a:rPr lang="ru-RU" sz="3200" dirty="0" err="1" smtClean="0"/>
              <a:t>която</a:t>
            </a:r>
            <a:r>
              <a:rPr lang="ru-RU" sz="3200" dirty="0" smtClean="0"/>
              <a:t>: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Ч</a:t>
            </a:r>
            <a:r>
              <a:rPr lang="ru-RU" sz="3200" dirty="0" smtClean="0"/>
              <a:t>ете </a:t>
            </a:r>
            <a:r>
              <a:rPr lang="ru-RU" sz="3200" dirty="0"/>
              <a:t>от </a:t>
            </a:r>
            <a:r>
              <a:rPr lang="ru-RU" sz="3200" dirty="0" err="1"/>
              <a:t>конзолата</a:t>
            </a:r>
            <a:r>
              <a:rPr lang="en-US" sz="3200" dirty="0"/>
              <a:t> </a:t>
            </a:r>
            <a:r>
              <a:rPr lang="ru-RU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име</a:t>
            </a:r>
            <a:r>
              <a:rPr lang="ru-RU" sz="3200" dirty="0"/>
              <a:t> на </a:t>
            </a:r>
            <a:r>
              <a:rPr lang="ru-RU" sz="3200" dirty="0" err="1"/>
              <a:t>човек</a:t>
            </a:r>
            <a:r>
              <a:rPr lang="ru-RU" sz="3200" dirty="0"/>
              <a:t>, </a:t>
            </a:r>
            <a:r>
              <a:rPr lang="ru-RU" sz="3200" dirty="0" err="1"/>
              <a:t>въведено</a:t>
            </a:r>
            <a:r>
              <a:rPr lang="ru-RU" sz="3200" dirty="0"/>
              <a:t> от потребителя, и </a:t>
            </a:r>
            <a:r>
              <a:rPr lang="ru-RU" sz="3200" dirty="0" err="1"/>
              <a:t>отпечатва</a:t>
            </a:r>
            <a:r>
              <a:rPr lang="ru-RU" sz="3200" dirty="0"/>
              <a:t>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&lt;name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&gt;!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3200" dirty="0" smtClean="0"/>
              <a:t>, </a:t>
            </a:r>
            <a:r>
              <a:rPr lang="bg-BG" sz="3200" dirty="0"/>
              <a:t>където </a:t>
            </a:r>
            <a:r>
              <a:rPr lang="en-US" sz="3200" dirty="0"/>
              <a:t>&lt;name&gt; </a:t>
            </a:r>
            <a:r>
              <a:rPr lang="ru-RU" sz="3200" dirty="0"/>
              <a:t>е </a:t>
            </a:r>
            <a:r>
              <a:rPr lang="ru-RU" sz="3200" dirty="0" err="1"/>
              <a:t>въведеното</a:t>
            </a:r>
            <a:r>
              <a:rPr lang="ru-RU" sz="3200" dirty="0"/>
              <a:t> </a:t>
            </a:r>
            <a:r>
              <a:rPr lang="ru-RU" sz="3200" dirty="0" err="1"/>
              <a:t>преди</a:t>
            </a:r>
            <a:r>
              <a:rPr lang="ru-RU" sz="3200" dirty="0"/>
              <a:t> </a:t>
            </a:r>
            <a:r>
              <a:rPr lang="ru-RU" sz="3200" dirty="0" err="1"/>
              <a:t>това</a:t>
            </a:r>
            <a:r>
              <a:rPr lang="ru-RU" sz="3200" dirty="0"/>
              <a:t> </a:t>
            </a:r>
            <a:r>
              <a:rPr lang="ru-RU" sz="3200" dirty="0" err="1"/>
              <a:t>име</a:t>
            </a:r>
            <a:r>
              <a:rPr lang="ru-RU" sz="32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Поздрав по име - пример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Поздрав по име - решение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5758" y="2391828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= Console.ReadLine();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719" y="6027003"/>
            <a:ext cx="1053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Тестване на решението: </a:t>
            </a:r>
            <a:r>
              <a:rPr lang="en-US" dirty="0" smtClean="0">
                <a:hlinkClick r:id="rId2"/>
              </a:rPr>
              <a:t>https://judge.softuni.bg/Contests/Practice/Index/151#2</a:t>
            </a:r>
            <a:endParaRPr lang="en-US" dirty="0"/>
          </a:p>
          <a:p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3048000"/>
            <a:ext cx="4507622" cy="1014767"/>
          </a:xfrm>
          <a:prstGeom prst="wedgeRoundRectCallout">
            <a:avLst>
              <a:gd name="adj1" fmla="val -58387"/>
              <a:gd name="adj2" fmla="val -40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Курсорът остава на същия ред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09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Съединяване на текст и число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Съединяване на текст и число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962303"/>
            <a:ext cx="105156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"Maria";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"Ivanova";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firstName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lastName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@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4536014"/>
            <a:ext cx="10515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sum is: "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812" y="1635361"/>
            <a:ext cx="4507622" cy="1014767"/>
          </a:xfrm>
          <a:prstGeom prst="wedgeRoundRectCallout">
            <a:avLst>
              <a:gd name="adj1" fmla="val -43449"/>
              <a:gd name="adj2" fmla="val 108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Резултатът е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долепяне/конкатенация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7212" y="3674688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Maria Ivanova @ 19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57358" y="5828676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sum is 1.52.5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43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Събиране на числа</a:t>
            </a:r>
            <a:r>
              <a:rPr lang="en-US" dirty="0" smtClean="0"/>
              <a:t> (</a:t>
            </a:r>
            <a:r>
              <a:rPr lang="bg-BG" dirty="0" smtClean="0"/>
              <a:t>оператор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Изваждане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Аритметични операции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35007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</a:t>
            </a: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813" y="280981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/>
              <a:t>Умножение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2400"/>
              </a:spcBef>
            </a:pPr>
            <a:r>
              <a:rPr lang="bg-BG" dirty="0" smtClean="0"/>
              <a:t>Деление на числа</a:t>
            </a:r>
            <a:r>
              <a:rPr lang="en-US" dirty="0"/>
              <a:t> (</a:t>
            </a:r>
            <a:r>
              <a:rPr lang="bg-BG" dirty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dirty="0" smtClean="0"/>
              <a:t>)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Аритметични операции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bg-BG" dirty="0" smtClean="0">
                <a:latin typeface="Consolas" panose="020B0609020204030204" pitchFamily="49" charset="0"/>
              </a:rPr>
              <a:t>*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>
                <a:latin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3" y="1932102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1223" y="4356318"/>
            <a:ext cx="103632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4.0;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error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510" y="279225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35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5212" y="4741039"/>
            <a:ext cx="6296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дробната част се отрязва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52547" y="519500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6.25 – дробно делене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52547" y="5646887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7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деление на цели числа резултатът е цяло число: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3000"/>
              </a:spcBef>
            </a:pPr>
            <a:r>
              <a:rPr lang="bg-BG" dirty="0" smtClean="0"/>
              <a:t>При деление на дробни числа резултатът е дробно число: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Особености при деление</a:t>
            </a:r>
            <a:r>
              <a:rPr lang="en-US" dirty="0" smtClean="0"/>
              <a:t> </a:t>
            </a:r>
            <a:r>
              <a:rPr lang="bg-BG" dirty="0" smtClean="0"/>
              <a:t>на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1967805"/>
            <a:ext cx="1051877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25;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4343400"/>
            <a:ext cx="105187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800" b="1" i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2012" y="2398693"/>
            <a:ext cx="5113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Целочислен резултат: 6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42012" y="2827099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Грешка: деление на 0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625142" y="5601549"/>
            <a:ext cx="3339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32105" y="5191203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Резултат: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8896" y="4757556"/>
            <a:ext cx="4719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Дробен резултат: 7.5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9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програмирането можем да пресмятаме числени изрази</a:t>
            </a:r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bg-BG" dirty="0" smtClean="0"/>
              <a:t>Изчисляване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лице на трапец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Числени изрази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1907711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expr = (3 + 5) * (4 – 2);</a:t>
            </a:r>
            <a:endParaRPr lang="nn-NO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1" y="3429000"/>
            <a:ext cx="10363202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b1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b2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area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(b1 + b2) * h / 2.0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Console.WriteLine(area);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07399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279">
            <a:off x="1056949" y="621380"/>
            <a:ext cx="5018930" cy="1385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прости изчисления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835">
            <a:off x="3956717" y="1148417"/>
            <a:ext cx="5692770" cy="161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2304279"/>
            <a:ext cx="5562600" cy="1590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2474">
            <a:off x="5174306" y="2485273"/>
            <a:ext cx="5448300" cy="1457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425555" lon="1161734" rev="21304858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5859">
            <a:off x="3426084" y="3338615"/>
            <a:ext cx="4775978" cy="1276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>
              <a:rot lat="449630" lon="20136790" rev="256842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2581">
            <a:off x="6218956" y="697151"/>
            <a:ext cx="5298339" cy="15812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9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7511" y="5011982"/>
            <a:ext cx="10363200" cy="820600"/>
          </a:xfrm>
        </p:spPr>
        <p:txBody>
          <a:bodyPr/>
          <a:lstStyle/>
          <a:p>
            <a:r>
              <a:rPr lang="bg-BG" dirty="0"/>
              <a:t>Печатане на екрана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Форматиране на изход</a:t>
            </a:r>
            <a:endParaRPr lang="en-US" dirty="0"/>
          </a:p>
        </p:txBody>
      </p:sp>
      <p:pic>
        <p:nvPicPr>
          <p:cNvPr id="9" name="Picture 8" descr="http://softuni.bg" title="SoftUni Code Wizard">
            <a:extLst>
              <a:ext uri="{FF2B5EF4-FFF2-40B4-BE49-F238E27FC236}">
                <a16:creationId xmlns:a16="http://schemas.microsoft.com/office/drawing/2014/main" id="{210C7B0B-0195-4185-BE61-084D7462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2012" y="2252373"/>
            <a:ext cx="2514598" cy="2759609"/>
          </a:xfrm>
          <a:prstGeom prst="rect">
            <a:avLst/>
          </a:prstGeom>
        </p:spPr>
      </p:pic>
      <p:pic>
        <p:nvPicPr>
          <p:cNvPr id="10" name="Picture 9" descr="http://softuni.bg" title="SoftUni Code Wizard">
            <a:extLst>
              <a:ext uri="{FF2B5EF4-FFF2-40B4-BE49-F238E27FC236}">
                <a16:creationId xmlns:a16="http://schemas.microsoft.com/office/drawing/2014/main" id="{A006F017-44D7-408E-881F-9ABBC401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157657"/>
            <a:ext cx="2515911" cy="2761049"/>
          </a:xfrm>
          <a:prstGeom prst="rect">
            <a:avLst/>
          </a:prstGeom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F1322732-37FA-4B1D-A0BF-E5075E2C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1" y="1643435"/>
            <a:ext cx="2133601" cy="787781"/>
          </a:xfrm>
          <a:prstGeom prst="wedgeRoundRectCallout">
            <a:avLst>
              <a:gd name="adj1" fmla="val -60344"/>
              <a:gd name="adj2" fmla="val 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016B4F3-F8CF-4F99-9C37-71DA2175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290" y="2804208"/>
            <a:ext cx="1885722" cy="827970"/>
          </a:xfrm>
          <a:prstGeom prst="wedgeRoundRectCallout">
            <a:avLst>
              <a:gd name="adj1" fmla="val 64021"/>
              <a:gd name="adj2" fmla="val -49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${…}</a:t>
            </a:r>
            <a:endParaRPr lang="bg-BG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шаблони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{0}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{1}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{2}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 {1}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-years old person from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04012" y="3886200"/>
            <a:ext cx="5404512" cy="937287"/>
          </a:xfrm>
          <a:prstGeom prst="wedgeRoundRectCallout">
            <a:avLst>
              <a:gd name="adj1" fmla="val -72926"/>
              <a:gd name="adj2" fmla="val 566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Изразът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</a:t>
            </a:r>
            <a:b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третия аргумент (в случая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age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печат на текст, числа и други данни, можем да ги съединим, използвайки интерполация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$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...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Съединяване на текст и числа (2)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71316" y="2438400"/>
            <a:ext cx="108060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are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{lastName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{age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person from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{town}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0470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16981" y="3810000"/>
            <a:ext cx="5649631" cy="861087"/>
          </a:xfrm>
          <a:prstGeom prst="wedgeRoundRectCallout">
            <a:avLst>
              <a:gd name="adj1" fmla="val -42113"/>
              <a:gd name="adj2" fmla="val 817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${…}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 замества със стойността на</a:t>
            </a:r>
          </a:p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роменливата 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lastName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програмирането можем да закръгляме дробни числа</a:t>
            </a:r>
            <a:endParaRPr lang="en-US" dirty="0"/>
          </a:p>
          <a:p>
            <a:pPr lvl="1"/>
            <a:r>
              <a:rPr lang="bg-BG" dirty="0"/>
              <a:t>Закръгляне до следващо (по-голямо) цяло число:</a:t>
            </a:r>
          </a:p>
          <a:p>
            <a:pPr lvl="1"/>
            <a:endParaRPr lang="bg-BG" dirty="0"/>
          </a:p>
          <a:p>
            <a:pPr lvl="1"/>
            <a:r>
              <a:rPr lang="bg-BG" dirty="0"/>
              <a:t>Закръгляне до предишно (по-малко) цяло число: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Закръгляне до най-близко число: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1" y="2558560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(23.45);	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up = 24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A2756D-9649-47BD-976B-7CCC7909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3865962"/>
            <a:ext cx="1036320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down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(45.67);		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down = 45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B099F2-E289-4CB2-B7E6-3E8A40B8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1" y="5181600"/>
            <a:ext cx="103632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one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(112.345, 1);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112.3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two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(123.456, 2);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123.46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three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(566.7899, 3);	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566.79</a:t>
            </a:r>
            <a:endParaRPr lang="nn-NO" sz="28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3416856D-6CCE-47DA-A468-21B0AF7D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012" y="4343401"/>
            <a:ext cx="5257799" cy="810600"/>
          </a:xfrm>
          <a:prstGeom prst="wedgeRoundRectCallout">
            <a:avLst>
              <a:gd name="adj1" fmla="val -43233"/>
              <a:gd name="adj2" fmla="val 814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Брой числа 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 десетичната запетая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879798"/>
            <a:ext cx="10972798" cy="820600"/>
          </a:xfrm>
        </p:spPr>
        <p:txBody>
          <a:bodyPr/>
          <a:lstStyle/>
          <a:p>
            <a:r>
              <a:rPr lang="bg-BG" dirty="0" smtClean="0"/>
              <a:t>Лица и периметри на фигури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838200"/>
            <a:ext cx="3258537" cy="1855064"/>
          </a:xfrm>
          <a:prstGeom prst="roundRect">
            <a:avLst>
              <a:gd name="adj" fmla="val 144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76" y="655228"/>
            <a:ext cx="4699736" cy="1885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90" y="2651444"/>
            <a:ext cx="2194922" cy="1920556"/>
          </a:xfrm>
          <a:prstGeom prst="roundRect">
            <a:avLst>
              <a:gd name="adj" fmla="val 6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610" y="2852000"/>
            <a:ext cx="3782401" cy="1872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611" y="2483382"/>
            <a:ext cx="5638801" cy="18394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Напишете програма, която въвежда радиуса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bg-BG" dirty="0" smtClean="0"/>
              <a:t>на кръг и изчислява лицето и периметъра на кръга </a:t>
            </a:r>
            <a:r>
              <a:rPr lang="en-US" dirty="0" smtClean="0"/>
              <a:t>/</a:t>
            </a:r>
            <a:r>
              <a:rPr lang="bg-BG" dirty="0" smtClean="0"/>
              <a:t> окръжността</a:t>
            </a:r>
          </a:p>
          <a:p>
            <a:pPr lvl="1"/>
            <a:r>
              <a:rPr lang="bg-BG" dirty="0"/>
              <a:t>Лице = </a:t>
            </a:r>
            <a:r>
              <a:rPr lang="el-G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r>
              <a:rPr lang="bg-BG" dirty="0" smtClean="0"/>
              <a:t>Периметър </a:t>
            </a:r>
            <a:r>
              <a:rPr lang="bg-BG" dirty="0"/>
              <a:t>=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bg-BG" dirty="0" smtClean="0"/>
              <a:t> * </a:t>
            </a:r>
            <a:r>
              <a:rPr lang="el-GR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bg-BG" dirty="0" smtClean="0"/>
              <a:t> </a:t>
            </a:r>
            <a:r>
              <a:rPr lang="bg-BG" dirty="0"/>
              <a:t>*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пример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6212" y="2743200"/>
            <a:ext cx="609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≈</a:t>
            </a:r>
            <a:r>
              <a:rPr lang="bg-BG" sz="3200" dirty="0" smtClean="0"/>
              <a:t> </a:t>
            </a:r>
            <a:r>
              <a:rPr lang="en-US" sz="3200" dirty="0" smtClean="0"/>
              <a:t>3</a:t>
            </a:r>
            <a:r>
              <a:rPr lang="bg-BG" sz="3200" dirty="0" smtClean="0"/>
              <a:t>.</a:t>
            </a:r>
            <a:r>
              <a:rPr lang="en-US" sz="3200" dirty="0" smtClean="0"/>
              <a:t>14159265358979323846</a:t>
            </a:r>
            <a:r>
              <a:rPr lang="bg-BG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16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Периметър </a:t>
            </a:r>
            <a:r>
              <a:rPr lang="bg-BG" dirty="0" smtClean="0"/>
              <a:t>и лице на кръг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62200"/>
            <a:ext cx="105156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circle radius. r = ");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" +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Math.PI * r * 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("Perimeter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 +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Math.PI * r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Правоъгълник</a:t>
            </a:r>
            <a:r>
              <a:rPr lang="bg-BG" sz="3200" dirty="0" smtClean="0"/>
              <a:t> е зададен с координатите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bg-BG" sz="3200" dirty="0" smtClean="0"/>
              <a:t>на два от своите срещуположни ъгъла</a:t>
            </a:r>
            <a:endParaRPr lang="en-US" sz="3200" dirty="0" smtClean="0"/>
          </a:p>
          <a:p>
            <a:pPr lvl="1"/>
            <a:r>
              <a:rPr lang="bg-BG" sz="3000" dirty="0" smtClean="0"/>
              <a:t>Да се пресметнат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площта</a:t>
            </a:r>
            <a:r>
              <a:rPr lang="bg-BG" sz="3000" dirty="0" smtClean="0"/>
              <a:t> 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периметъра</a:t>
            </a:r>
            <a:r>
              <a:rPr lang="bg-BG" sz="3000" dirty="0" smtClean="0"/>
              <a:t> му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пример</a:t>
            </a:r>
            <a:endParaRPr lang="en-US" sz="37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3200400"/>
            <a:ext cx="3158031" cy="2763277"/>
          </a:xfrm>
          <a:prstGeom prst="roundRect">
            <a:avLst>
              <a:gd name="adj" fmla="val 684"/>
            </a:avLst>
          </a:prstGeom>
        </p:spPr>
      </p:pic>
    </p:spTree>
    <p:extLst>
      <p:ext uri="{BB962C8B-B14F-4D97-AF65-F5344CB8AC3E}">
        <p14:creationId xmlns:p14="http://schemas.microsoft.com/office/powerpoint/2010/main" val="807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700" dirty="0" smtClean="0"/>
              <a:t>Лице на правоъгълник в равнината – решение</a:t>
            </a:r>
            <a:endParaRPr lang="en-US" sz="37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2" y="1752600"/>
            <a:ext cx="10944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y1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x2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y2 = double.Parse(Console.ReadLine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width = Math.Max(x1, x2) - Math.Min(x1, x2);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height = Math.Max(y1, y2) - Math.Min(y1, y2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Console.WriteLine("Area = {0}", width * height);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Console.WriteLine("Perimeter = {0}", 2 * (width + height));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812" y="6130797"/>
            <a:ext cx="12039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600" dirty="0"/>
              <a:t>Тестване на решението: </a:t>
            </a:r>
            <a:r>
              <a:rPr lang="en-US" sz="2600" dirty="0" smtClean="0">
                <a:hlinkClick r:id="rId2"/>
              </a:rPr>
              <a:t>https://judge.softuni.bg/Contests/Practice/Index/151#6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289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828800"/>
            <a:ext cx="5631809" cy="23905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79903"/>
            <a:ext cx="10363200" cy="1568497"/>
          </a:xfrm>
        </p:spPr>
        <p:txBody>
          <a:bodyPr/>
          <a:lstStyle/>
          <a:p>
            <a:pPr lvl="0"/>
            <a:r>
              <a:rPr lang="bg-BG" dirty="0" smtClean="0"/>
              <a:t>Графично приложение:</a:t>
            </a:r>
            <a:br>
              <a:rPr lang="bg-BG" dirty="0" smtClean="0"/>
            </a:br>
            <a:r>
              <a:rPr lang="bg-BG" dirty="0"/>
              <a:t>к</a:t>
            </a:r>
            <a:r>
              <a:rPr lang="bg-BG" dirty="0" smtClean="0"/>
              <a:t>онвертор </a:t>
            </a:r>
            <a:r>
              <a:rPr lang="bg-BG" dirty="0"/>
              <a:t>от </a:t>
            </a:r>
            <a:r>
              <a:rPr lang="en-US" dirty="0"/>
              <a:t>BGN</a:t>
            </a:r>
            <a:r>
              <a:rPr lang="bg-BG" dirty="0"/>
              <a:t> </a:t>
            </a:r>
            <a:r>
              <a:rPr lang="bg-BG" dirty="0" smtClean="0"/>
              <a:t>към </a:t>
            </a:r>
            <a:r>
              <a:rPr lang="en-US" dirty="0" smtClean="0"/>
              <a:t>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097481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Променливи и типове </a:t>
            </a:r>
            <a:r>
              <a:rPr lang="bg-BG" dirty="0" smtClean="0"/>
              <a:t>данни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Четене на потребителски вход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Прости операции</a:t>
            </a:r>
            <a:endParaRPr lang="en-US" dirty="0" smtClean="0"/>
          </a:p>
          <a:p>
            <a:pPr marL="723900" lvl="1" indent="-368300"/>
            <a:r>
              <a:rPr lang="bg-BG" dirty="0" smtClean="0"/>
              <a:t>Работа с текст</a:t>
            </a:r>
          </a:p>
          <a:p>
            <a:pPr marL="723900" lvl="1" indent="-368300"/>
            <a:r>
              <a:rPr lang="bg-BG" dirty="0" smtClean="0"/>
              <a:t>Работа с числа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Печатане на екрана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752600"/>
            <a:ext cx="31911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Създаване на нов </a:t>
            </a:r>
            <a:r>
              <a:rPr lang="en-US" dirty="0" smtClean="0"/>
              <a:t>Windows Forms Application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Конвертор за валути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8077200" cy="45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Нареждане на контролите в редактора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425368"/>
            <a:ext cx="10668000" cy="48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3827929"/>
            <a:ext cx="5602866" cy="2478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Настройки на отделните контроли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018212" y="1143000"/>
            <a:ext cx="5415892" cy="2553891"/>
          </a:xfrm>
          <a:prstGeom prst="wedgeRoundRectCallout">
            <a:avLst>
              <a:gd name="adj1" fmla="val -71955"/>
              <a:gd name="adj2" fmla="val 69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FormConverter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"BGN to EUR"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MaximizeBox = False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MinimizeBox = False</a:t>
            </a:r>
            <a:endParaRPr lang="bg-BG" b="1" noProof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FormBorderStyle = FixedSingle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1143000"/>
            <a:ext cx="3703419" cy="2553891"/>
          </a:xfrm>
          <a:prstGeom prst="wedgeRoundRectCallout">
            <a:avLst>
              <a:gd name="adj1" fmla="val -7793"/>
              <a:gd name="adj2" fmla="val 962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numericUpDownAmount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Value = 1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Minimum = 0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Maximum = 10000000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Right</a:t>
            </a:r>
          </a:p>
          <a:p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DecimalPlaces = 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917323"/>
            <a:ext cx="4730092" cy="2553891"/>
          </a:xfrm>
          <a:prstGeom prst="wedgeRoundRectCallout">
            <a:avLst>
              <a:gd name="adj1" fmla="val -76955"/>
              <a:gd name="adj2" fmla="val 19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labelResult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AutoSize = False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BackColor = PaleGreen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 = MiddleCenter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Font.Size = 14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Font.Bold = True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Обработка на събития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1" y="1152564"/>
            <a:ext cx="10944002" cy="52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Събития по контролите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0964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FormConverter_Load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        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numericUpDownAmount_ValueChanged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numericUpDownAmount_KeyUp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object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KeyEventArgs 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ConvertCurrency(); 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Конвертиране от </a:t>
            </a:r>
            <a:r>
              <a:rPr lang="en-US" dirty="0" smtClean="0"/>
              <a:t>BGN </a:t>
            </a:r>
            <a:r>
              <a:rPr lang="bg-BG" dirty="0" smtClean="0"/>
              <a:t>към </a:t>
            </a:r>
            <a:r>
              <a:rPr lang="en-US" dirty="0" smtClean="0"/>
              <a:t>EUR – </a:t>
            </a:r>
            <a:r>
              <a:rPr lang="bg-BG" dirty="0" smtClean="0"/>
              <a:t>логика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526060"/>
            <a:ext cx="10668000" cy="41269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ConvertCurrency()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= this.numericUpDownAmount.Value;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amountEUR = amountBGN * 1.95583m;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this.labelResult.Text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amountBGN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BGN = " +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Math.Round(amountEUR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2) + " EUR";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660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152929"/>
            <a:ext cx="10363200" cy="1568497"/>
          </a:xfrm>
        </p:spPr>
        <p:txBody>
          <a:bodyPr/>
          <a:lstStyle/>
          <a:p>
            <a:r>
              <a:rPr lang="bg-BG" dirty="0"/>
              <a:t>Графично приложение:</a:t>
            </a:r>
            <a:br>
              <a:rPr lang="bg-BG" dirty="0"/>
            </a:br>
            <a:r>
              <a:rPr lang="bg-BG" dirty="0"/>
              <a:t>конвертор от </a:t>
            </a:r>
            <a:r>
              <a:rPr lang="en-US" dirty="0"/>
              <a:t>BGN</a:t>
            </a:r>
            <a:r>
              <a:rPr lang="bg-BG" dirty="0"/>
              <a:t> към </a:t>
            </a:r>
            <a:r>
              <a:rPr lang="en-US" dirty="0"/>
              <a:t>EUR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3741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4" y="887250"/>
            <a:ext cx="6857998" cy="3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Въвеждане на текст</a:t>
            </a:r>
            <a:endParaRPr lang="en-US" sz="3200" dirty="0" smtClean="0"/>
          </a:p>
          <a:p>
            <a:endParaRPr lang="bg-BG" sz="3200" dirty="0" smtClean="0"/>
          </a:p>
          <a:p>
            <a:r>
              <a:rPr lang="bg-BG" sz="3200" dirty="0" smtClean="0"/>
              <a:t>Въвеждане на число</a:t>
            </a:r>
          </a:p>
          <a:p>
            <a:endParaRPr lang="en-US" sz="3200" dirty="0" smtClean="0"/>
          </a:p>
          <a:p>
            <a:r>
              <a:rPr lang="bg-BG" sz="3200" dirty="0" smtClean="0"/>
              <a:t>Пресмятания с числа: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3200" dirty="0"/>
          </a:p>
          <a:p>
            <a:r>
              <a:rPr lang="bg-BG" sz="3200" dirty="0" smtClean="0"/>
              <a:t>Извеждане на текст по шаблон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0" y="1371600"/>
            <a:ext cx="3063472" cy="22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828800"/>
            <a:ext cx="685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58824" y="3165431"/>
            <a:ext cx="80787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58824" y="4495800"/>
            <a:ext cx="92979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58824" y="5867400"/>
            <a:ext cx="10669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пресмятания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632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/>
              <a:t>Променливи и типове данни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A821A-27B2-407E-B66E-C7EA073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24000"/>
            <a:ext cx="7620000" cy="31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594411"/>
            <a:ext cx="9429532" cy="45989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1021562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93972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29545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2120708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Компютрите са машини, които обработват данни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Данните</a:t>
            </a:r>
            <a:r>
              <a:rPr lang="en-US" dirty="0" smtClean="0"/>
              <a:t> </a:t>
            </a:r>
            <a:r>
              <a:rPr lang="bg-BG" dirty="0" smtClean="0"/>
              <a:t>се записват в компютърната памет в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</a:t>
            </a:r>
            <a:r>
              <a:rPr lang="bg-BG" dirty="0" smtClean="0"/>
              <a:t> имат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стойност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smtClean="0"/>
              <a:t>Дефиниране на променлива и присвояване на стойност: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bg-BG" dirty="0" smtClean="0"/>
              <a:t>След обработка данните се записват отново в променливи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Променливи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624771" y="4867832"/>
            <a:ext cx="367506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747166" y="4714972"/>
            <a:ext cx="2433727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Декларация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702050" y="4038600"/>
            <a:ext cx="3721979" cy="578882"/>
          </a:xfrm>
          <a:prstGeom prst="wedgeRoundRectCallout">
            <a:avLst>
              <a:gd name="adj1" fmla="val -44501"/>
              <a:gd name="adj2" fmla="val 117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променлива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313612" y="5144700"/>
            <a:ext cx="4114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Стойност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(от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число)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24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3" grpId="0" animBg="1"/>
      <p:bldP spid="560134" grpId="0" animBg="1"/>
      <p:bldP spid="5601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Променливите </a:t>
            </a:r>
            <a:r>
              <a:rPr lang="bg-BG" dirty="0" smtClean="0"/>
              <a:t>съхраняват стойност от даден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</a:t>
            </a:r>
          </a:p>
          <a:p>
            <a:pPr lvl="1"/>
            <a:r>
              <a:rPr lang="bg-BG" dirty="0" smtClean="0"/>
              <a:t>Число, буква, текст (низ), дата, цвят, картинка, списък, …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Типове данни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примери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яло число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d</a:t>
            </a:r>
            <a:r>
              <a:rPr lang="en-US" dirty="0" smtClean="0"/>
              <a:t>ouble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робно число</a:t>
            </a:r>
            <a:r>
              <a:rPr lang="en-US" dirty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0.5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3.14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-1.5</a:t>
            </a:r>
            <a:r>
              <a:rPr lang="en-US" dirty="0" smtClean="0"/>
              <a:t>,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c</a:t>
            </a:r>
            <a:r>
              <a:rPr lang="en-US" dirty="0" smtClean="0"/>
              <a:t>har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имвол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'a'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'b'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tring -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екст (низ)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"Здрасти"</a:t>
            </a:r>
            <a:r>
              <a:rPr lang="en-US" dirty="0" smtClean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Banana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bg-BG" dirty="0" smtClean="0"/>
          </a:p>
          <a:p>
            <a:pPr lvl="1"/>
            <a:r>
              <a:rPr lang="en-US" dirty="0" err="1" smtClean="0"/>
              <a:t>DateTime</a:t>
            </a:r>
            <a:r>
              <a:rPr lang="bg-BG" dirty="0" smtClean="0"/>
              <a:t> -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дата</a:t>
            </a:r>
            <a:r>
              <a:rPr lang="en-US" dirty="0" smtClean="0"/>
              <a:t>: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01-07-2017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06/06/1997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Типове данни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43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9798"/>
            <a:ext cx="10363200" cy="820600"/>
          </a:xfrm>
        </p:spPr>
        <p:txBody>
          <a:bodyPr/>
          <a:lstStyle/>
          <a:p>
            <a:r>
              <a:rPr lang="bg-BG" dirty="0" smtClean="0"/>
              <a:t>Четене на потребителски вход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3" y="704298"/>
            <a:ext cx="6583680" cy="4114800"/>
          </a:xfrm>
          <a:prstGeom prst="rect">
            <a:avLst/>
          </a:prstGeom>
          <a:effectLst>
            <a:innerShdw blurRad="190500">
              <a:schemeClr val="bg1">
                <a:alpha val="98000"/>
              </a:schemeClr>
            </a:innerShdw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9774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текст (низ) от конзолата:</a:t>
            </a:r>
            <a:endParaRPr lang="en-US" sz="3200" dirty="0" smtClean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bg-BG" sz="3200" dirty="0" smtClean="0"/>
              <a:t>Пример: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текст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937595"/>
            <a:ext cx="10823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2" y="3429000"/>
            <a:ext cx="10668000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name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9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Четене на цяло число:</a:t>
            </a:r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bg-BG" sz="3200" dirty="0" smtClean="0"/>
              <a:t>Пример: пресмятане на лице на квадрат със страна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200" dirty="0" smtClean="0"/>
              <a:t>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</a:t>
            </a:r>
            <a:r>
              <a:rPr lang="bg-BG" smtClean="0"/>
              <a:t>на числа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3352800"/>
            <a:ext cx="106680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 a * 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2" y="1869757"/>
            <a:ext cx="106680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nn-NO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</a:t>
            </a:r>
            <a:r>
              <a:rPr lang="nn-NO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1835</Words>
  <Application>Microsoft Office PowerPoint</Application>
  <PresentationFormat>Custom</PresentationFormat>
  <Paragraphs>353</Paragraphs>
  <Slides>40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 16x9</vt:lpstr>
      <vt:lpstr>3_SoftUni 16x9</vt:lpstr>
      <vt:lpstr>Прости пресмятания</vt:lpstr>
      <vt:lpstr>Have a Question?</vt:lpstr>
      <vt:lpstr>Съдържание</vt:lpstr>
      <vt:lpstr>Променливи и типове данни</vt:lpstr>
      <vt:lpstr>Променливи</vt:lpstr>
      <vt:lpstr>Типове данни</vt:lpstr>
      <vt:lpstr>Четене на потребителски вход</vt:lpstr>
      <vt:lpstr>Четене на текст</vt:lpstr>
      <vt:lpstr>Четене на числа</vt:lpstr>
      <vt:lpstr>Четене на дробно число</vt:lpstr>
      <vt:lpstr>Прости операции</vt:lpstr>
      <vt:lpstr>Поздрав по име - пример</vt:lpstr>
      <vt:lpstr>Поздрав по име - решение</vt:lpstr>
      <vt:lpstr>Съединяване на текст и число</vt:lpstr>
      <vt:lpstr>Аритметични операции: + и -</vt:lpstr>
      <vt:lpstr>Аритметични операции: * и /</vt:lpstr>
      <vt:lpstr>Особености при деление на числа</vt:lpstr>
      <vt:lpstr>Числени изрази</vt:lpstr>
      <vt:lpstr>Задачи с прости изчисления</vt:lpstr>
      <vt:lpstr>Печатане на екрана</vt:lpstr>
      <vt:lpstr>Съединяване на текст и числа</vt:lpstr>
      <vt:lpstr>Съединяване на текст и числа (2)</vt:lpstr>
      <vt:lpstr>Закръгляне на числа</vt:lpstr>
      <vt:lpstr>Лица и периметри на фигури</vt:lpstr>
      <vt:lpstr>Периметър и лице на кръг – пример</vt:lpstr>
      <vt:lpstr>Периметър и лице на кръг – решение</vt:lpstr>
      <vt:lpstr>Лице на правоъгълник в равнината – пример</vt:lpstr>
      <vt:lpstr>Лице на правоъгълник в равнината – решение</vt:lpstr>
      <vt:lpstr>Графично приложение: конвертор от BGN към EUR</vt:lpstr>
      <vt:lpstr>Конвертор за валути</vt:lpstr>
      <vt:lpstr>Нареждане на контролите в редактора</vt:lpstr>
      <vt:lpstr>Настройки на отделните контроли</vt:lpstr>
      <vt:lpstr>Обработка на събития</vt:lpstr>
      <vt:lpstr>Събития по контролите</vt:lpstr>
      <vt:lpstr>Конвертиране от BGN към EUR – логика</vt:lpstr>
      <vt:lpstr>Графично приложение: конвертор от BGN към EUR</vt:lpstr>
      <vt:lpstr>Какво научихме днес?</vt:lpstr>
      <vt:lpstr>Прости пресмятания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пресмятания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2017-07-04T19:02:26Z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